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0" r:id="rId2"/>
    <p:sldId id="348" r:id="rId3"/>
    <p:sldId id="349" r:id="rId4"/>
    <p:sldId id="350" r:id="rId5"/>
    <p:sldId id="351" r:id="rId6"/>
    <p:sldId id="272" r:id="rId7"/>
    <p:sldId id="274" r:id="rId8"/>
    <p:sldId id="279" r:id="rId9"/>
    <p:sldId id="352" r:id="rId10"/>
    <p:sldId id="353" r:id="rId11"/>
    <p:sldId id="354" r:id="rId12"/>
    <p:sldId id="355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86356" autoAdjust="0"/>
  </p:normalViewPr>
  <p:slideViewPr>
    <p:cSldViewPr>
      <p:cViewPr varScale="1">
        <p:scale>
          <a:sx n="86" d="100"/>
          <a:sy n="86" d="100"/>
        </p:scale>
        <p:origin x="133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7894-78DD-4DE1-86C7-33BCB198713A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044D0-9720-49DF-AB4B-F4DAE0F5EC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98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DFEC-85E0-4686-9353-023CCD80079E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57DFEC-85E0-4686-9353-023CCD80079E}" type="datetimeFigureOut">
              <a:rPr lang="cs-CZ" smtClean="0"/>
              <a:t>05.04.2021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F330E0-F9A0-4600-8CEF-B711C7123E2C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984971CA-C5EA-4AA4-A763-02C88272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36912"/>
            <a:ext cx="8305800" cy="2088232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 err="1">
                <a:solidFill>
                  <a:schemeClr val="bg2">
                    <a:lumMod val="50000"/>
                  </a:schemeClr>
                </a:solidFill>
              </a:rPr>
              <a:t>Das</a:t>
            </a:r>
            <a:r>
              <a:rPr lang="cs-CZ" sz="60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6000" b="1" dirty="0" err="1">
                <a:solidFill>
                  <a:schemeClr val="bg2">
                    <a:lumMod val="50000"/>
                  </a:schemeClr>
                </a:solidFill>
              </a:rPr>
              <a:t>Wetter</a:t>
            </a:r>
            <a:endParaRPr lang="cs-CZ" sz="6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2F7AAFB-50B1-4BF0-93E4-C1BD3A8D36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8" y="764704"/>
            <a:ext cx="487363" cy="487363"/>
          </a:xfrm>
          <a:prstGeom prst="rect">
            <a:avLst/>
          </a:prstGeom>
        </p:spPr>
      </p:pic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275ED6DF-E5DD-4F0D-8A53-9F2CBDF2C3F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4367" y="50131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0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05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Was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feiern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wir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Sommer?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371BF4-CFF1-4454-BE61-A5D3AD17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FF0000"/>
                </a:solidFill>
                <a:latin typeface="+mj-lt"/>
              </a:rPr>
              <a:t>Juni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Juli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FF0000"/>
                </a:solidFill>
                <a:latin typeface="+mj-lt"/>
              </a:rPr>
              <a:t>August</a:t>
            </a:r>
          </a:p>
          <a:p>
            <a:pPr marL="0" indent="0">
              <a:buNone/>
            </a:pPr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Juni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bekommen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wir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Zeugnisse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Juli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und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August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haben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die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Kinder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0000"/>
                </a:solidFill>
                <a:latin typeface="+mj-lt"/>
              </a:rPr>
              <a:t>Ferien</a:t>
            </a:r>
            <a:r>
              <a:rPr lang="cs-CZ" sz="3200" b="1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300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Was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feiern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wir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Herbst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371BF4-CFF1-4454-BE61-A5D3AD17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September</a:t>
            </a:r>
            <a:endParaRPr lang="cs-CZ" sz="3200" b="1" dirty="0">
              <a:solidFill>
                <a:srgbClr val="FFC00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Oktober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November</a:t>
            </a:r>
            <a:endParaRPr lang="cs-CZ" sz="3200" b="1" dirty="0">
              <a:solidFill>
                <a:srgbClr val="FFC00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September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beginnt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die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Schule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.</a:t>
            </a:r>
          </a:p>
          <a:p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Oktober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feiern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FFC000"/>
                </a:solidFill>
                <a:latin typeface="+mj-lt"/>
              </a:rPr>
              <a:t>wir</a:t>
            </a:r>
            <a:r>
              <a:rPr lang="cs-CZ" sz="3200" b="1" dirty="0">
                <a:solidFill>
                  <a:srgbClr val="FFC000"/>
                </a:solidFill>
                <a:latin typeface="+mj-lt"/>
              </a:rPr>
              <a:t> Halloween.</a:t>
            </a:r>
          </a:p>
        </p:txBody>
      </p:sp>
    </p:spTree>
    <p:extLst>
      <p:ext uri="{BB962C8B-B14F-4D97-AF65-F5344CB8AC3E}">
        <p14:creationId xmlns:p14="http://schemas.microsoft.com/office/powerpoint/2010/main" val="270408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Was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feiern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wir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Winter?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371BF4-CFF1-4454-BE61-A5D3AD17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00B0F0"/>
                </a:solidFill>
                <a:latin typeface="+mj-lt"/>
              </a:rPr>
              <a:t>Dezember</a:t>
            </a:r>
            <a:endParaRPr lang="cs-CZ" sz="3200" b="1" dirty="0">
              <a:solidFill>
                <a:srgbClr val="00B0F0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00B0F0"/>
                </a:solidFill>
                <a:latin typeface="+mj-lt"/>
              </a:rPr>
              <a:t>Januar</a:t>
            </a:r>
            <a:r>
              <a:rPr lang="cs-CZ" sz="3200" b="1" dirty="0">
                <a:solidFill>
                  <a:srgbClr val="00B0F0"/>
                </a:solidFill>
                <a:latin typeface="+mj-lt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3200" b="1" dirty="0" err="1">
                <a:solidFill>
                  <a:srgbClr val="00B0F0"/>
                </a:solidFill>
                <a:latin typeface="+mj-lt"/>
              </a:rPr>
              <a:t>Februar</a:t>
            </a:r>
            <a:endParaRPr lang="cs-CZ" sz="3200" b="1" dirty="0">
              <a:solidFill>
                <a:srgbClr val="00B0F0"/>
              </a:solidFill>
              <a:latin typeface="+mj-lt"/>
            </a:endParaRPr>
          </a:p>
          <a:p>
            <a:pPr marL="0" indent="0">
              <a:buNone/>
            </a:pPr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Dezember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feiern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wir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Weihnachten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und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Silvestertag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.</a:t>
            </a:r>
          </a:p>
          <a:p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Februar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feiern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wir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chemeClr val="accent2"/>
                </a:solidFill>
                <a:latin typeface="+mj-lt"/>
              </a:rPr>
              <a:t>Valentinstag</a:t>
            </a:r>
            <a:r>
              <a:rPr lang="cs-CZ" sz="3200" b="1" dirty="0">
                <a:solidFill>
                  <a:schemeClr val="accent2"/>
                </a:solidFill>
                <a:latin typeface="+mj-lt"/>
              </a:rPr>
              <a:t>.</a:t>
            </a:r>
          </a:p>
          <a:p>
            <a:endParaRPr lang="cs-CZ" sz="32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850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Das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Wetter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Frühling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Wie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ist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das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Wetter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im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Frühling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?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Es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regnet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oft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Ab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und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zu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schneit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es.</a:t>
            </a:r>
          </a:p>
          <a:p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Manchmal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ist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es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warm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Die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Sonne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scheint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Der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Wind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ist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aber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frisch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Die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Bäume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blühen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Die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Kinder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spielen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00B050"/>
                </a:solidFill>
                <a:latin typeface="+mj-lt"/>
              </a:rPr>
              <a:t>draußen</a:t>
            </a:r>
            <a:r>
              <a:rPr lang="cs-CZ" sz="2800" b="1" dirty="0">
                <a:solidFill>
                  <a:srgbClr val="00B050"/>
                </a:solidFill>
                <a:latin typeface="+mj-lt"/>
              </a:rPr>
              <a:t>.	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Jaké počasí je na jaře?</a:t>
            </a:r>
          </a:p>
          <a:p>
            <a:pPr marL="0" indent="0">
              <a:buNone/>
            </a:pPr>
            <a:endParaRPr lang="cs-CZ" sz="800" b="1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cs-CZ" sz="800" b="1" dirty="0">
              <a:solidFill>
                <a:srgbClr val="00B050"/>
              </a:solidFill>
              <a:latin typeface="+mj-lt"/>
            </a:endParaRPr>
          </a:p>
          <a:p>
            <a:pPr marL="0" indent="0">
              <a:buNone/>
            </a:pPr>
            <a:endParaRPr lang="cs-CZ" sz="8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Často prší.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Tu a tam sněží.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Občas  je teplo.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Slunce svítí.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Vítr je ale čerstvý.</a:t>
            </a:r>
          </a:p>
          <a:p>
            <a:endParaRPr lang="cs-CZ" sz="9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Stromy kvetou.</a:t>
            </a:r>
          </a:p>
          <a:p>
            <a:r>
              <a:rPr lang="cs-CZ" sz="2800" b="1" dirty="0">
                <a:solidFill>
                  <a:srgbClr val="00B050"/>
                </a:solidFill>
                <a:latin typeface="+mj-lt"/>
              </a:rPr>
              <a:t>Děti si hrají venku.</a:t>
            </a:r>
          </a:p>
        </p:txBody>
      </p:sp>
    </p:spTree>
    <p:extLst>
      <p:ext uri="{BB962C8B-B14F-4D97-AF65-F5344CB8AC3E}">
        <p14:creationId xmlns:p14="http://schemas.microsoft.com/office/powerpoint/2010/main" val="382574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Das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Wetter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Sommer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cs-CZ" b="1" dirty="0" err="1">
                <a:solidFill>
                  <a:srgbClr val="C00000"/>
                </a:solidFill>
                <a:latin typeface="+mj-lt"/>
              </a:rPr>
              <a:t>Wie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ist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das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Wetter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im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Sommer?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Die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Sonne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scheint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Es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ist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warm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b="1" dirty="0" err="1">
                <a:solidFill>
                  <a:srgbClr val="C00000"/>
                </a:solidFill>
                <a:latin typeface="+mj-lt"/>
              </a:rPr>
              <a:t>Manchmal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ist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es 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sehr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hei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ß.</a:t>
            </a:r>
            <a:endParaRPr lang="cs-CZ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Die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Hitze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ist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groß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b="1" dirty="0" err="1">
                <a:solidFill>
                  <a:srgbClr val="C00000"/>
                </a:solidFill>
                <a:latin typeface="+mj-lt"/>
              </a:rPr>
              <a:t>Dann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kommt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Gewitter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Es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donnert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und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blitzt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de-DE" b="1" dirty="0">
                <a:solidFill>
                  <a:srgbClr val="C00000"/>
                </a:solidFill>
                <a:latin typeface="+mj-lt"/>
              </a:rPr>
              <a:t>Die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Kinder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haben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cs-CZ" b="1" dirty="0" err="1">
                <a:solidFill>
                  <a:srgbClr val="C00000"/>
                </a:solidFill>
                <a:latin typeface="+mj-lt"/>
              </a:rPr>
              <a:t>Sommerferien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.</a:t>
            </a:r>
            <a:r>
              <a:rPr lang="cs-CZ" dirty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Jaké počasí je v létě?</a:t>
            </a:r>
          </a:p>
          <a:p>
            <a:pPr marL="0" indent="0">
              <a:spcBef>
                <a:spcPts val="600"/>
              </a:spcBef>
              <a:buNone/>
            </a:pPr>
            <a:endParaRPr lang="cs-CZ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Slunce svítí.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Je teplo.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Někdy 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je </a:t>
            </a:r>
            <a:r>
              <a:rPr lang="cs-CZ" b="1" dirty="0">
                <a:solidFill>
                  <a:srgbClr val="C00000"/>
                </a:solidFill>
                <a:latin typeface="+mj-lt"/>
              </a:rPr>
              <a:t>velmi horko</a:t>
            </a:r>
            <a:r>
              <a:rPr lang="de-DE" b="1" dirty="0">
                <a:solidFill>
                  <a:srgbClr val="C00000"/>
                </a:solidFill>
                <a:latin typeface="+mj-lt"/>
              </a:rPr>
              <a:t>.</a:t>
            </a:r>
            <a:endParaRPr lang="cs-CZ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Je velké horko.</a:t>
            </a:r>
            <a:endParaRPr lang="cs-CZ" sz="800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Pak přijde bouřka.</a:t>
            </a: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Hřmí a blýská se.</a:t>
            </a:r>
            <a:endParaRPr lang="cs-CZ" sz="800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Děti mají letní prázdniny.</a:t>
            </a:r>
          </a:p>
        </p:txBody>
      </p:sp>
    </p:spTree>
    <p:extLst>
      <p:ext uri="{BB962C8B-B14F-4D97-AF65-F5344CB8AC3E}">
        <p14:creationId xmlns:p14="http://schemas.microsoft.com/office/powerpoint/2010/main" val="8558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Das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Wetter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Herbst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Wie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ist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das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Wetter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im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Herbst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?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Die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Blätter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fallen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Draußen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ist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es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kalt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Morgens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friert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es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manchmal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Es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regnet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oft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Es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ist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windig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Die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Kinder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gehen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wieder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in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die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cs-CZ" sz="2800" b="1" dirty="0" err="1">
                <a:solidFill>
                  <a:srgbClr val="FFC000"/>
                </a:solidFill>
                <a:latin typeface="+mj-lt"/>
              </a:rPr>
              <a:t>Schule</a:t>
            </a:r>
            <a:r>
              <a:rPr lang="cs-CZ" sz="2800" b="1" dirty="0">
                <a:solidFill>
                  <a:srgbClr val="FFC000"/>
                </a:solidFill>
                <a:latin typeface="+mj-lt"/>
              </a:rPr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endParaRPr lang="cs-CZ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Jaké počasí je na podzim?</a:t>
            </a:r>
          </a:p>
          <a:p>
            <a:pPr marL="0" indent="0">
              <a:spcBef>
                <a:spcPts val="600"/>
              </a:spcBef>
              <a:buNone/>
            </a:pPr>
            <a:endParaRPr lang="cs-CZ" sz="2800" b="1" dirty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Opadává listí.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Venku je chladno.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Ráno občas mrzne</a:t>
            </a:r>
            <a:r>
              <a:rPr lang="de-DE" sz="2800" b="1" dirty="0">
                <a:solidFill>
                  <a:srgbClr val="FFC000"/>
                </a:solidFill>
                <a:latin typeface="+mj-lt"/>
              </a:rPr>
              <a:t>.</a:t>
            </a:r>
            <a:endParaRPr lang="cs-CZ" sz="2800" b="1" dirty="0">
              <a:solidFill>
                <a:srgbClr val="FFC000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800" b="1" dirty="0">
              <a:solidFill>
                <a:srgbClr val="FFC000"/>
              </a:solidFill>
              <a:latin typeface="+mj-lt"/>
            </a:endParaRPr>
          </a:p>
          <a:p>
            <a:pPr marL="0" indent="0">
              <a:spcBef>
                <a:spcPts val="600"/>
              </a:spcBef>
              <a:buNone/>
            </a:pPr>
            <a:endParaRPr lang="cs-CZ" sz="900" b="1" dirty="0">
              <a:solidFill>
                <a:srgbClr val="FFC000"/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Často prší.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Je větrno.</a:t>
            </a:r>
          </a:p>
          <a:p>
            <a:pPr>
              <a:spcBef>
                <a:spcPts val="600"/>
              </a:spcBef>
            </a:pPr>
            <a:r>
              <a:rPr lang="cs-CZ" sz="2800" b="1" dirty="0">
                <a:solidFill>
                  <a:srgbClr val="FFC000"/>
                </a:solidFill>
                <a:latin typeface="+mj-lt"/>
              </a:rPr>
              <a:t>Děti chodí opět do školy.</a:t>
            </a:r>
          </a:p>
        </p:txBody>
      </p:sp>
    </p:spTree>
    <p:extLst>
      <p:ext uri="{BB962C8B-B14F-4D97-AF65-F5344CB8AC3E}">
        <p14:creationId xmlns:p14="http://schemas.microsoft.com/office/powerpoint/2010/main" val="40308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Das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Wetter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5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5400" b="1" dirty="0">
                <a:solidFill>
                  <a:schemeClr val="bg2">
                    <a:lumMod val="50000"/>
                  </a:schemeClr>
                </a:solidFill>
              </a:rPr>
              <a:t> Winter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</a:pPr>
            <a:endParaRPr lang="cs-CZ" sz="2400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Wie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ist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das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Wetter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im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Winter?</a:t>
            </a: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Es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schneit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drau</a:t>
            </a:r>
            <a:r>
              <a:rPr lang="de-DE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ßen</a:t>
            </a:r>
            <a:r>
              <a:rPr lang="de-DE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cs-CZ" sz="96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Es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friert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Die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Sonne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scheint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nur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wenig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Am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Himmel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sind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dicke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Wolken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Wir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können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Ski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fahren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und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Schlittschuh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laufen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Die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Kinder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bauen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einen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cs-CZ" sz="96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Schneemann</a:t>
            </a: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	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spcBef>
                <a:spcPts val="600"/>
              </a:spcBef>
            </a:pPr>
            <a:endParaRPr lang="cs-CZ" sz="2400" dirty="0">
              <a:solidFill>
                <a:schemeClr val="accent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Jaké počasí je v zimě?</a:t>
            </a:r>
          </a:p>
          <a:p>
            <a:pPr>
              <a:spcBef>
                <a:spcPts val="600"/>
              </a:spcBef>
            </a:pPr>
            <a:endParaRPr lang="cs-CZ" sz="96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Venku sněží.</a:t>
            </a: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Mrzne</a:t>
            </a:r>
            <a:r>
              <a:rPr lang="de-DE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.</a:t>
            </a:r>
            <a:endParaRPr lang="cs-CZ" sz="96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Slunce svítí jen trochu.</a:t>
            </a:r>
          </a:p>
          <a:p>
            <a:pPr marL="0" indent="0">
              <a:spcBef>
                <a:spcPts val="600"/>
              </a:spcBef>
              <a:buNone/>
            </a:pPr>
            <a:endParaRPr lang="cs-CZ" sz="32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Na nebi jsou husté mraky.</a:t>
            </a:r>
          </a:p>
          <a:p>
            <a:pPr>
              <a:spcBef>
                <a:spcPts val="600"/>
              </a:spcBef>
            </a:pPr>
            <a:endParaRPr lang="cs-CZ" sz="96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Můžeme lyžovat a bruslit.</a:t>
            </a:r>
          </a:p>
          <a:p>
            <a:pPr>
              <a:spcBef>
                <a:spcPts val="600"/>
              </a:spcBef>
            </a:pPr>
            <a:endParaRPr lang="cs-CZ" sz="7200" b="1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</a:pPr>
            <a:r>
              <a:rPr lang="cs-CZ" sz="9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Děti staví sněhuláka.</a:t>
            </a:r>
          </a:p>
        </p:txBody>
      </p:sp>
    </p:spTree>
    <p:extLst>
      <p:ext uri="{BB962C8B-B14F-4D97-AF65-F5344CB8AC3E}">
        <p14:creationId xmlns:p14="http://schemas.microsoft.com/office/powerpoint/2010/main" val="34083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8772"/>
          </a:xfrm>
        </p:spPr>
        <p:txBody>
          <a:bodyPr>
            <a:noAutofit/>
          </a:bodyPr>
          <a:lstStyle/>
          <a:p>
            <a:pPr algn="ctr"/>
            <a:r>
              <a:rPr lang="de-DE" sz="4400" b="1" dirty="0">
                <a:solidFill>
                  <a:schemeClr val="bg2">
                    <a:lumMod val="50000"/>
                  </a:schemeClr>
                </a:solidFill>
              </a:rPr>
              <a:t>Wetter</a:t>
            </a:r>
            <a:endParaRPr lang="cs-CZ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9001481"/>
              </p:ext>
            </p:extLst>
          </p:nvPr>
        </p:nvGraphicFramePr>
        <p:xfrm>
          <a:off x="301625" y="1527174"/>
          <a:ext cx="850424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47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530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die</a:t>
                      </a:r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Sonne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slunce</a:t>
                      </a:r>
                    </a:p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sonnig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slunečný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Die Sonne scheint.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Slunce svítí.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30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die Wolke</a:t>
                      </a: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mrak</a:t>
                      </a:r>
                    </a:p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wolkig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oblačný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Die Wolken kommen.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Mraky přicházejí.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530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der Regen</a:t>
                      </a: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déšť</a:t>
                      </a:r>
                    </a:p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regnerisch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deštivý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Es regnet.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Prší.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530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der Wind </a:t>
                      </a: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vítr</a:t>
                      </a:r>
                    </a:p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windig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větrný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Der Wind weht.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Vítr fouká.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54" name="Picture 6" descr="C:\Users\Doma\AppData\Local\Microsoft\Windows\Temporary Internet Files\Content.IE5\YR5TXG50\MC90041246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1272748" cy="1071570"/>
          </a:xfrm>
          <a:prstGeom prst="rect">
            <a:avLst/>
          </a:prstGeom>
          <a:noFill/>
        </p:spPr>
      </p:pic>
      <p:pic>
        <p:nvPicPr>
          <p:cNvPr id="2056" name="Picture 8" descr="C:\Users\Doma\AppData\Local\Microsoft\Windows\Temporary Internet Files\Content.IE5\P85SHAL7\MC9004418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571744"/>
            <a:ext cx="1428760" cy="1428760"/>
          </a:xfrm>
          <a:prstGeom prst="rect">
            <a:avLst/>
          </a:prstGeom>
          <a:noFill/>
        </p:spPr>
      </p:pic>
      <p:pic>
        <p:nvPicPr>
          <p:cNvPr id="2057" name="Picture 9" descr="C:\Program Files\Microsoft Office\MEDIA\CAGCAT10\j029382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115" y="3971126"/>
            <a:ext cx="1395555" cy="1100948"/>
          </a:xfrm>
          <a:prstGeom prst="rect">
            <a:avLst/>
          </a:prstGeom>
          <a:noFill/>
        </p:spPr>
      </p:pic>
      <p:pic>
        <p:nvPicPr>
          <p:cNvPr id="2065" name="Picture 17" descr="C:\Users\Doma\AppData\Local\Microsoft\Windows\Temporary Internet Files\Content.IE5\4U55UC9U\MC90041353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286388"/>
            <a:ext cx="1479861" cy="857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697850"/>
          </a:xfrm>
        </p:spPr>
        <p:txBody>
          <a:bodyPr>
            <a:noAutofit/>
          </a:bodyPr>
          <a:lstStyle/>
          <a:p>
            <a:pPr algn="ctr"/>
            <a:r>
              <a:rPr lang="de-DE" sz="4400" b="1" dirty="0">
                <a:solidFill>
                  <a:schemeClr val="bg2">
                    <a:lumMod val="50000"/>
                  </a:schemeClr>
                </a:solidFill>
              </a:rPr>
              <a:t>Wetter</a:t>
            </a:r>
            <a:endParaRPr lang="cs-CZ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7423007"/>
              </p:ext>
            </p:extLst>
          </p:nvPr>
        </p:nvGraphicFramePr>
        <p:xfrm>
          <a:off x="301625" y="1340768"/>
          <a:ext cx="8374831" cy="5032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8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9571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der Schnee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Es schneit.</a:t>
                      </a:r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Der Schnee fällt.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9571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der Frost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frostig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Es </a:t>
                      </a:r>
                      <a:r>
                        <a:rPr lang="cs-CZ" b="1" baseline="0" dirty="0" err="1">
                          <a:solidFill>
                            <a:schemeClr val="bg1"/>
                          </a:solidFill>
                        </a:rPr>
                        <a:t>friert</a:t>
                      </a:r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Mrzne.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571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das Gewitter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gewittrig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Es blitzt und donnert.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Blýská se a hřmí.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4442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heiter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baseline="0" dirty="0">
                          <a:solidFill>
                            <a:schemeClr val="bg1"/>
                          </a:solidFill>
                        </a:rPr>
                        <a:t>Es gibt keine Wolken, es ist heiter.</a:t>
                      </a:r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Nejsou žádné mraky, je jasno.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571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der Nebel</a:t>
                      </a:r>
                      <a:endParaRPr lang="de-DE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b="1" baseline="0" dirty="0">
                          <a:solidFill>
                            <a:schemeClr val="bg1"/>
                          </a:solidFill>
                        </a:rPr>
                        <a:t>neblig 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6" name="Obrázek 25" descr="MB90028286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889" y="1428736"/>
            <a:ext cx="842962" cy="1000132"/>
          </a:xfrm>
          <a:prstGeom prst="rect">
            <a:avLst/>
          </a:prstGeom>
        </p:spPr>
      </p:pic>
      <p:pic>
        <p:nvPicPr>
          <p:cNvPr id="4112" name="Picture 16" descr="C:\Users\Doma\AppData\Local\Microsoft\Windows\Temporary Internet Files\Content.IE5\9360XE5X\MP9004490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319" y="2338064"/>
            <a:ext cx="857256" cy="857256"/>
          </a:xfrm>
          <a:prstGeom prst="rect">
            <a:avLst/>
          </a:prstGeom>
          <a:noFill/>
        </p:spPr>
      </p:pic>
      <p:pic>
        <p:nvPicPr>
          <p:cNvPr id="4110" name="Picture 14" descr="C:\Users\Doma\AppData\Local\Microsoft\Windows\Temporary Internet Files\Content.IE5\CQW9CEVB\MC90039620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4375" y="3262671"/>
            <a:ext cx="827417" cy="929945"/>
          </a:xfrm>
          <a:prstGeom prst="rect">
            <a:avLst/>
          </a:prstGeom>
          <a:noFill/>
        </p:spPr>
      </p:pic>
      <p:pic>
        <p:nvPicPr>
          <p:cNvPr id="28" name="Obrázek 27" descr="MH9004486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355" y="5373362"/>
            <a:ext cx="1119185" cy="1071570"/>
          </a:xfrm>
          <a:prstGeom prst="rect">
            <a:avLst/>
          </a:prstGeom>
        </p:spPr>
      </p:pic>
      <p:pic>
        <p:nvPicPr>
          <p:cNvPr id="27" name="Obrázek 26" descr="MH9002275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580" y="4444668"/>
            <a:ext cx="1143008" cy="9286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Monate</a:t>
            </a:r>
            <a:endParaRPr lang="cs-CZ" sz="4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6052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b="1" dirty="0">
                <a:latin typeface="+mj-lt"/>
              </a:rPr>
              <a:t>leden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únor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březen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duben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květen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červen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červenec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srpen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září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říjen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listopad</a:t>
            </a:r>
          </a:p>
          <a:p>
            <a:pPr marL="0" indent="0">
              <a:buNone/>
            </a:pPr>
            <a:r>
              <a:rPr lang="cs-CZ" sz="2000" b="1" dirty="0">
                <a:latin typeface="+mj-lt"/>
              </a:rPr>
              <a:t>prosinec</a:t>
            </a:r>
          </a:p>
          <a:p>
            <a:pPr marL="0" indent="0">
              <a:buNone/>
            </a:pPr>
            <a:endParaRPr lang="cs-CZ" sz="20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730781"/>
          </a:xfrm>
        </p:spPr>
        <p:txBody>
          <a:bodyPr>
            <a:noAutofit/>
          </a:bodyPr>
          <a:lstStyle/>
          <a:p>
            <a:r>
              <a:rPr lang="cs-CZ" sz="2000" b="1" dirty="0" err="1">
                <a:solidFill>
                  <a:srgbClr val="00B0F0"/>
                </a:solidFill>
                <a:latin typeface="+mj-lt"/>
              </a:rPr>
              <a:t>Januar</a:t>
            </a:r>
            <a:endParaRPr lang="cs-CZ" sz="2000" b="1" dirty="0">
              <a:solidFill>
                <a:srgbClr val="00B0F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00B0F0"/>
                </a:solidFill>
                <a:latin typeface="+mj-lt"/>
              </a:rPr>
              <a:t>Februar</a:t>
            </a:r>
            <a:endParaRPr lang="cs-CZ" sz="2000" b="1" dirty="0">
              <a:solidFill>
                <a:srgbClr val="00B0F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00B050"/>
                </a:solidFill>
                <a:latin typeface="+mj-lt"/>
              </a:rPr>
              <a:t>März</a:t>
            </a:r>
            <a:endParaRPr lang="cs-CZ" sz="20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00B050"/>
                </a:solidFill>
                <a:latin typeface="+mj-lt"/>
              </a:rPr>
              <a:t>April</a:t>
            </a:r>
            <a:endParaRPr lang="cs-CZ" sz="20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00B050"/>
                </a:solidFill>
                <a:latin typeface="+mj-lt"/>
              </a:rPr>
              <a:t>Mai</a:t>
            </a:r>
            <a:endParaRPr lang="cs-CZ" sz="20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+mj-lt"/>
              </a:rPr>
              <a:t>Juni</a:t>
            </a:r>
          </a:p>
          <a:p>
            <a:r>
              <a:rPr lang="cs-CZ" sz="2000" b="1" dirty="0" err="1">
                <a:solidFill>
                  <a:srgbClr val="FF0000"/>
                </a:solidFill>
                <a:latin typeface="+mj-lt"/>
              </a:rPr>
              <a:t>Juli</a:t>
            </a:r>
            <a:endParaRPr lang="cs-CZ" sz="2000" b="1" dirty="0">
              <a:solidFill>
                <a:srgbClr val="FF0000"/>
              </a:solidFill>
              <a:latin typeface="+mj-lt"/>
            </a:endParaRPr>
          </a:p>
          <a:p>
            <a:r>
              <a:rPr lang="cs-CZ" sz="2000" b="1" dirty="0">
                <a:solidFill>
                  <a:srgbClr val="FF0000"/>
                </a:solidFill>
                <a:latin typeface="+mj-lt"/>
              </a:rPr>
              <a:t>August </a:t>
            </a:r>
          </a:p>
          <a:p>
            <a:r>
              <a:rPr lang="cs-CZ" sz="2000" b="1" dirty="0" err="1">
                <a:solidFill>
                  <a:srgbClr val="FFC000"/>
                </a:solidFill>
                <a:latin typeface="+mj-lt"/>
              </a:rPr>
              <a:t>September</a:t>
            </a:r>
            <a:endParaRPr lang="cs-CZ" sz="2000" b="1" dirty="0">
              <a:solidFill>
                <a:srgbClr val="FFC00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FFC000"/>
                </a:solidFill>
                <a:latin typeface="+mj-lt"/>
              </a:rPr>
              <a:t>Oktober</a:t>
            </a:r>
            <a:endParaRPr lang="cs-CZ" sz="2000" b="1" dirty="0">
              <a:solidFill>
                <a:srgbClr val="FFC00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FFC000"/>
                </a:solidFill>
                <a:latin typeface="+mj-lt"/>
              </a:rPr>
              <a:t>November</a:t>
            </a:r>
            <a:endParaRPr lang="cs-CZ" sz="2000" b="1" dirty="0">
              <a:solidFill>
                <a:srgbClr val="FFC000"/>
              </a:solidFill>
              <a:latin typeface="+mj-lt"/>
            </a:endParaRPr>
          </a:p>
          <a:p>
            <a:r>
              <a:rPr lang="cs-CZ" sz="2000" b="1" dirty="0" err="1">
                <a:solidFill>
                  <a:srgbClr val="00B0F0"/>
                </a:solidFill>
                <a:latin typeface="+mj-lt"/>
              </a:rPr>
              <a:t>Dezember</a:t>
            </a:r>
            <a:endParaRPr lang="cs-CZ" sz="20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85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Was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feiern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wir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im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4400" b="1" dirty="0" err="1">
                <a:solidFill>
                  <a:schemeClr val="bg2">
                    <a:lumMod val="50000"/>
                  </a:schemeClr>
                </a:solidFill>
              </a:rPr>
              <a:t>Frühling</a:t>
            </a:r>
            <a:r>
              <a:rPr lang="cs-CZ" sz="44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9371BF4-CFF1-4454-BE61-A5D3AD176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März</a:t>
            </a:r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April</a:t>
            </a:r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Mai</a:t>
            </a:r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endParaRPr lang="cs-CZ" sz="3200" b="1" dirty="0">
              <a:solidFill>
                <a:srgbClr val="00B050"/>
              </a:solidFill>
              <a:latin typeface="+mj-lt"/>
            </a:endParaRPr>
          </a:p>
          <a:p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März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oder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April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feiern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wir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Ostern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.</a:t>
            </a:r>
          </a:p>
          <a:p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Im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Mai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feiern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wir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cs-CZ" sz="3200" b="1" dirty="0" err="1">
                <a:solidFill>
                  <a:srgbClr val="00B050"/>
                </a:solidFill>
                <a:latin typeface="+mj-lt"/>
              </a:rPr>
              <a:t>Muttertag</a:t>
            </a:r>
            <a:r>
              <a:rPr lang="cs-CZ" sz="3200" b="1" dirty="0">
                <a:solidFill>
                  <a:srgbClr val="00B050"/>
                </a:solidFill>
                <a:latin typeface="+mj-lt"/>
              </a:rPr>
              <a:t>.</a:t>
            </a:r>
            <a:endParaRPr lang="cs-CZ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715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2517</TotalTime>
  <Words>527</Words>
  <Application>Microsoft Office PowerPoint</Application>
  <PresentationFormat>Předvádění na obrazovce (4:3)</PresentationFormat>
  <Paragraphs>208</Paragraphs>
  <Slides>12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Constantia</vt:lpstr>
      <vt:lpstr>Wingdings 2</vt:lpstr>
      <vt:lpstr>Tok</vt:lpstr>
      <vt:lpstr>Das Wetter</vt:lpstr>
      <vt:lpstr>Das Wetter im Frühling</vt:lpstr>
      <vt:lpstr>Das Wetter im Sommer</vt:lpstr>
      <vt:lpstr>Das Wetter im Herbst</vt:lpstr>
      <vt:lpstr>Das Wetter im Winter</vt:lpstr>
      <vt:lpstr>Wetter</vt:lpstr>
      <vt:lpstr>Wetter</vt:lpstr>
      <vt:lpstr>Monate</vt:lpstr>
      <vt:lpstr>Was feiern wir im Frühling?</vt:lpstr>
      <vt:lpstr>Was feiern wir im Sommer?</vt:lpstr>
      <vt:lpstr>Was feiern wir im Herbst?</vt:lpstr>
      <vt:lpstr>Was feiern wir im Winter?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– Fragen.</dc:title>
  <dc:creator>Jitka</dc:creator>
  <cp:lastModifiedBy>Světluše Pospíšilová</cp:lastModifiedBy>
  <cp:revision>96</cp:revision>
  <dcterms:created xsi:type="dcterms:W3CDTF">2012-01-07T15:45:54Z</dcterms:created>
  <dcterms:modified xsi:type="dcterms:W3CDTF">2021-04-05T09:03:33Z</dcterms:modified>
</cp:coreProperties>
</file>